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2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ExtraBold" panose="00000900000000000000" pitchFamily="2" charset="0"/>
      <p:bold r:id="rId32"/>
    </p:embeddedFont>
    <p:embeddedFont>
      <p:font typeface="Montserrat SemiBold" panose="00000700000000000000" pitchFamily="2" charset="0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5A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668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>
        <p:guide orient="horz" pos="1639"/>
        <p:guide pos="2888"/>
        <p:guide orient="horz" pos="1614"/>
        <p:guide pos="4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e Declercq" userId="dcbd5312-c975-4b18-b051-fc96884b9fc8" providerId="ADAL" clId="{4D58F7DB-580A-4F54-9159-712C0AAE4006}"/>
    <pc:docChg chg="modSld">
      <pc:chgData name="Nathalie Declercq" userId="dcbd5312-c975-4b18-b051-fc96884b9fc8" providerId="ADAL" clId="{4D58F7DB-580A-4F54-9159-712C0AAE4006}" dt="2022-09-21T17:04:29.512" v="45" actId="1076"/>
      <pc:docMkLst>
        <pc:docMk/>
      </pc:docMkLst>
      <pc:sldChg chg="modSp mod">
        <pc:chgData name="Nathalie Declercq" userId="dcbd5312-c975-4b18-b051-fc96884b9fc8" providerId="ADAL" clId="{4D58F7DB-580A-4F54-9159-712C0AAE4006}" dt="2022-09-21T17:04:29.512" v="45" actId="1076"/>
        <pc:sldMkLst>
          <pc:docMk/>
          <pc:sldMk cId="915807263" sldId="272"/>
        </pc:sldMkLst>
        <pc:spChg chg="mod">
          <ac:chgData name="Nathalie Declercq" userId="dcbd5312-c975-4b18-b051-fc96884b9fc8" providerId="ADAL" clId="{4D58F7DB-580A-4F54-9159-712C0AAE4006}" dt="2022-09-21T17:04:29.512" v="45" actId="1076"/>
          <ac:spMkLst>
            <pc:docMk/>
            <pc:sldMk cId="915807263" sldId="272"/>
            <ac:spMk id="2" creationId="{0C0367EA-5A1E-634A-9379-C63AF2F15746}"/>
          </ac:spMkLst>
        </pc:spChg>
        <pc:spChg chg="mod">
          <ac:chgData name="Nathalie Declercq" userId="dcbd5312-c975-4b18-b051-fc96884b9fc8" providerId="ADAL" clId="{4D58F7DB-580A-4F54-9159-712C0AAE4006}" dt="2022-09-21T17:02:57.659" v="3" actId="20577"/>
          <ac:spMkLst>
            <pc:docMk/>
            <pc:sldMk cId="915807263" sldId="272"/>
            <ac:spMk id="22" creationId="{00000000-0000-0000-0000-000000000000}"/>
          </ac:spMkLst>
        </pc:spChg>
      </pc:sldChg>
    </pc:docChg>
  </pc:docChgLst>
  <pc:docChgLst>
    <pc:chgData name="Nathalie Declercq" userId="dcbd5312-c975-4b18-b051-fc96884b9fc8" providerId="ADAL" clId="{38021F5D-55DD-4AA2-A6A0-E2213B79A94C}"/>
    <pc:docChg chg="modSld">
      <pc:chgData name="Nathalie Declercq" userId="dcbd5312-c975-4b18-b051-fc96884b9fc8" providerId="ADAL" clId="{38021F5D-55DD-4AA2-A6A0-E2213B79A94C}" dt="2023-09-19T13:54:19.302" v="5" actId="20577"/>
      <pc:docMkLst>
        <pc:docMk/>
      </pc:docMkLst>
      <pc:sldChg chg="modSp mod">
        <pc:chgData name="Nathalie Declercq" userId="dcbd5312-c975-4b18-b051-fc96884b9fc8" providerId="ADAL" clId="{38021F5D-55DD-4AA2-A6A0-E2213B79A94C}" dt="2023-09-19T13:54:19.302" v="5" actId="20577"/>
        <pc:sldMkLst>
          <pc:docMk/>
          <pc:sldMk cId="915807263" sldId="272"/>
        </pc:sldMkLst>
        <pc:spChg chg="mod">
          <ac:chgData name="Nathalie Declercq" userId="dcbd5312-c975-4b18-b051-fc96884b9fc8" providerId="ADAL" clId="{38021F5D-55DD-4AA2-A6A0-E2213B79A94C}" dt="2023-09-19T13:54:11.319" v="0"/>
          <ac:spMkLst>
            <pc:docMk/>
            <pc:sldMk cId="915807263" sldId="272"/>
            <ac:spMk id="2" creationId="{0C0367EA-5A1E-634A-9379-C63AF2F15746}"/>
          </ac:spMkLst>
        </pc:spChg>
        <pc:spChg chg="mod">
          <ac:chgData name="Nathalie Declercq" userId="dcbd5312-c975-4b18-b051-fc96884b9fc8" providerId="ADAL" clId="{38021F5D-55DD-4AA2-A6A0-E2213B79A94C}" dt="2023-09-19T13:54:19.302" v="5" actId="20577"/>
          <ac:spMkLst>
            <pc:docMk/>
            <pc:sldMk cId="915807263" sldId="272"/>
            <ac:spMk id="2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E27B-23DA-6144-B50C-F438E2E5F7B7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5878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003677"/>
            <a:ext cx="5486400" cy="468153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4A863-A65C-1444-8E34-D1723CE1D37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176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0130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9774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183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8797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9170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2126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9233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369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9229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368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178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4882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8408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9158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683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336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915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839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5911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9751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4A863-A65C-1444-8E34-D1723CE1D379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342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8B4DFFC-AA79-9849-895D-BFE9B805E07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98A8FB7-C6AC-8948-89EB-B14412428B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79EC79D-0643-C845-ADE9-CF3F0177DDD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49D1C7E-11FF-E54A-9ED8-4B22A947B33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01A826-E5D6-BD4D-A4C8-0087DAFF745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D743DF-6F0F-3243-BFDC-A03EC4331C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7D1B590-38FB-3E41-AB00-45EC0E6840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79EE579-43F0-F14B-B737-A7E8647D8CC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C937852-2DA0-5C4E-87AB-D5BA194F16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72A1E69-7BC6-4549-BFEB-176D0ADB22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8E3BC0D-D810-E441-AE51-ADA3990EEA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D653490-C45E-4943-AE9E-35A021F1B6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32B3C97-02A9-7F40-BAEC-CE97B891342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0996B9-261A-364D-950D-55E53E6194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64450FC-4DD2-6A44-AEDE-43FE097D28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1412CF1-7C1B-904B-87A7-B61D1E0EA35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B21231-9B33-4A41-AE24-FD53387BCA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95875B7-F912-124C-B0B7-2ADB36BC0E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955EB0A-2F7C-7F4E-B977-E8A68C4A7A9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114B9AB-252D-7749-8206-91159F0431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9FA343A-50F8-D64B-82C1-7A217A40283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8B2FB1-CC64-F04C-A8C9-83C2C951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0EFB9B-95C7-9945-BC5D-05C5905C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F0AE7D-BA82-4247-A161-D5D14831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A55906A-1724-834D-8094-ABD22B9B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ECE2C4-920E-1542-A5C2-A325BF2B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E9DB25-D500-9D41-B6EC-48D0D104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9D7472-E8D2-3A47-89A0-C2713413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9A1016-AC24-C64F-BBA5-649F6699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F2B3DA-5B63-6345-974E-1E899FEB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420145-B15A-7F46-992F-C1751847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3FB771A5-0BC3-C04B-A839-D2584EB5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F0DEB695-471A-304C-A18E-AC379EED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5AE0DAA-632A-3346-B989-85B269B6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206075D-8A63-2848-B346-F43B6F00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95AB34F-5891-C242-9595-ACB32224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DF93C41-233D-1545-BFC8-417EE5A3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9DF9562-7A00-494E-9C2C-4000FAAF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2100FA-45F3-9D45-B28F-747E88ED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tabel wilt toevoegen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243CA8-6941-5246-ACB3-11072670BE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F47A591-1C8E-8343-B48D-9F3F8B051E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67C796-CA95-944E-A73F-5CD2209169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3811F7B-E9B9-A34D-A064-8B33F2FDF9F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FA1B100-B1CA-2447-9D9D-EC4532423F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7C2D0E-853B-9244-BD73-346B49C83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175DEEF-8ACA-9A4C-8933-663A9FF8F2D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BE8E63E-24D7-BA48-96FF-8675814BB0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50A5109-6845-1247-93FA-FDE6466644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5FF3D3F-B5ED-574B-938A-D0D5A64E6D9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C20E79-EC3F-0243-B016-766C9FDEA3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6404412-FA5B-954B-89BD-E36C3F8099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D6F6698-A913-FD43-B9F1-C28C7156A5F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1BCCFF32-0FAE-F941-84C1-CD179AF912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69887B9-C673-3340-8213-4AF6246333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352F7FE-7F7F-3A49-A065-82DBE122C1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042DF14-4F22-C049-AD3F-C4522B30B2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E46BBFF-7A1C-864F-84F0-9D2B4DEFDC8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CF97AC1-DF3A-5F48-BB5B-E4F823FB5AA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13BFDB-B7ED-3543-8D20-55DFE66F078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A9F243B-22E8-1F4E-8110-E576FC2F11E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33D327-C71C-3D48-8132-75BABEF72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EF914-8D73-5B41-B290-03D35A232D30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4B7BEA7-2229-114C-984C-3FD7B22DE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AB43D-80B2-7547-BF1A-48C3F917B351}" type="datetimeFigureOut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3BC6EBD-1C88-9340-8C9F-7FCA8D858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19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BE"/>
              <a:t>Een aantal factoren spelen een rol bij de keuze van een geschikt besturingssysteem:</a:t>
            </a:r>
          </a:p>
          <a:p>
            <a:endParaRPr lang="nl-BE"/>
          </a:p>
          <a:p>
            <a:pPr lvl="1"/>
            <a:r>
              <a:rPr lang="nl-BE">
                <a:solidFill>
                  <a:srgbClr val="FF0000"/>
                </a:solidFill>
              </a:rPr>
              <a:t>Rol</a:t>
            </a:r>
            <a:r>
              <a:rPr lang="nl-BE"/>
              <a:t>: direct toegankelijk door één gebruiker (desktop) of meerdere gebruikers op afstand (server)?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>
                <a:solidFill>
                  <a:srgbClr val="FF0000"/>
                </a:solidFill>
              </a:rPr>
              <a:t>Functie</a:t>
            </a:r>
            <a:r>
              <a:rPr lang="nl-BE"/>
              <a:t>: moet er specifieke software op worden uitgevoerd? Wat zijn de vaardigheden van gebruikers?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>
                <a:solidFill>
                  <a:srgbClr val="FF0000"/>
                </a:solidFill>
              </a:rPr>
              <a:t>Levenscyclus</a:t>
            </a:r>
            <a:r>
              <a:rPr lang="nl-BE"/>
              <a:t>: verschillende releasecycli en onderhoudscycli voor ondersteuning en updates.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2.3. Keuze van besturingssysteem.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732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BE"/>
              <a:t>Een aantal factoren spelen een rol bij de keuze van een geschikt besturingssysteem:</a:t>
            </a:r>
          </a:p>
          <a:p>
            <a:endParaRPr lang="nl-BE"/>
          </a:p>
          <a:p>
            <a:pPr lvl="1"/>
            <a:r>
              <a:rPr lang="nl-BE">
                <a:solidFill>
                  <a:srgbClr val="FF0000"/>
                </a:solidFill>
              </a:rPr>
              <a:t>Stabiliteit</a:t>
            </a:r>
            <a:r>
              <a:rPr lang="nl-BE"/>
              <a:t>: zijn OS-releases bèta (niet getest "in het wild") of stabiel (getest)?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>
                <a:solidFill>
                  <a:srgbClr val="FF0000"/>
                </a:solidFill>
                <a:latin typeface="Montserrat SemiBold"/>
              </a:rPr>
              <a:t>Compatibiliteit</a:t>
            </a:r>
            <a:r>
              <a:rPr lang="nl-BE">
                <a:latin typeface="Montserrat SemiBold"/>
              </a:rPr>
              <a:t>: is het achterwaarts compatibel?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2.3. Keuze van besturingssysteem.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062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>
            <a:normAutofit fontScale="92500" lnSpcReduction="20000"/>
          </a:bodyPr>
          <a:lstStyle/>
          <a:p>
            <a:r>
              <a:rPr lang="nl-BE"/>
              <a:t>Een aantal factoren spelen een rol bij de keuze van een geschikt besturingssysteem:</a:t>
            </a:r>
          </a:p>
          <a:p>
            <a:endParaRPr lang="nl-BE"/>
          </a:p>
          <a:p>
            <a:pPr lvl="1"/>
            <a:r>
              <a:rPr lang="nl-BE">
                <a:solidFill>
                  <a:srgbClr val="FF0000"/>
                </a:solidFill>
              </a:rPr>
              <a:t>Kost</a:t>
            </a:r>
            <a:r>
              <a:rPr lang="nl-BE"/>
              <a:t>:</a:t>
            </a:r>
          </a:p>
          <a:p>
            <a:pPr lvl="2"/>
            <a:r>
              <a:rPr lang="nl-BE"/>
              <a:t>Microsoft werk met jaarlijkse licenties</a:t>
            </a:r>
          </a:p>
          <a:p>
            <a:pPr lvl="2"/>
            <a:r>
              <a:rPr lang="nl-BE"/>
              <a:t>Apple heeft geen jaarlijkse kost maar werkt enkel op Apple hardware</a:t>
            </a:r>
          </a:p>
          <a:p>
            <a:pPr lvl="2"/>
            <a:r>
              <a:rPr lang="nl-BE"/>
              <a:t>Linux is veelal gratis terwijl er een kost is voor support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2.3. Keuze van besturingssysteem.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55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nl-BE"/>
              <a:t>Microsoft Windows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/>
              <a:t>Biedt desktop- en serverversies.</a:t>
            </a:r>
          </a:p>
          <a:p>
            <a:pPr lvl="1"/>
            <a:r>
              <a:rPr lang="nl-BE">
                <a:latin typeface="Montserrat SemiBold"/>
              </a:rPr>
              <a:t>Langzame releasecyclus (3-5 jaar),</a:t>
            </a:r>
            <a:br>
              <a:rPr lang="nl-BE">
                <a:latin typeface="Montserrat SemiBold"/>
              </a:rPr>
            </a:br>
            <a:r>
              <a:rPr lang="nl-BE">
                <a:latin typeface="Montserrat SemiBold"/>
              </a:rPr>
              <a:t>lange onderhoudscyclus</a:t>
            </a:r>
            <a:endParaRPr lang="nl-BE"/>
          </a:p>
          <a:p>
            <a:pPr lvl="1"/>
            <a:r>
              <a:rPr lang="nl-BE"/>
              <a:t>Nadruk op achterwaartse compatibiliteit</a:t>
            </a:r>
          </a:p>
          <a:p>
            <a:pPr lvl="1"/>
            <a:r>
              <a:rPr lang="nl-BE"/>
              <a:t>Grafische gebruikersinterface</a:t>
            </a:r>
          </a:p>
          <a:p>
            <a:pPr lvl="1"/>
            <a:r>
              <a:rPr lang="nl-BE">
                <a:latin typeface="Montserrat SemiBold"/>
              </a:rPr>
              <a:t>Er worden verbeterde scripting- en beheermogelijkheden ontwikkeld om te concurreren met Linux (PowerShell).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2.3. Keuze van besturingssysteem.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13</a:t>
            </a:fld>
            <a:endParaRPr lang="nl-BE"/>
          </a:p>
        </p:txBody>
      </p:sp>
      <p:pic>
        <p:nvPicPr>
          <p:cNvPr id="3076" name="Picture 4" descr="Windows | Know Your Meme">
            <a:extLst>
              <a:ext uri="{FF2B5EF4-FFF2-40B4-BE49-F238E27FC236}">
                <a16:creationId xmlns:a16="http://schemas.microsoft.com/office/drawing/2014/main" id="{9487F5C6-525E-AA43-936A-B0A04B5C0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32" y="1642215"/>
            <a:ext cx="1290218" cy="126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>
            <a:normAutofit fontScale="92500" lnSpcReduction="10000"/>
          </a:bodyPr>
          <a:lstStyle/>
          <a:p>
            <a:r>
              <a:rPr lang="nl-BE"/>
              <a:t>Apple macOS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/>
              <a:t>Werkt alleen op Apple hardware</a:t>
            </a:r>
          </a:p>
          <a:p>
            <a:pPr lvl="1"/>
            <a:r>
              <a:rPr lang="nl-BE"/>
              <a:t>Serverversie voegt pakketten toe aan de desktopversie voor beheer en (bestands)deling.</a:t>
            </a:r>
          </a:p>
          <a:p>
            <a:pPr lvl="1"/>
            <a:r>
              <a:rPr lang="nl-BE"/>
              <a:t>UNIX gecertificeerd</a:t>
            </a:r>
          </a:p>
          <a:p>
            <a:pPr lvl="1"/>
            <a:r>
              <a:rPr lang="nl-BE"/>
              <a:t>Nieuwe grote releases elke 18-24 maanden</a:t>
            </a:r>
          </a:p>
          <a:p>
            <a:pPr lvl="1"/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2.3. Keuze van besturingssysteem.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14</a:t>
            </a:fld>
            <a:endParaRPr lang="nl-BE"/>
          </a:p>
        </p:txBody>
      </p:sp>
      <p:pic>
        <p:nvPicPr>
          <p:cNvPr id="4098" name="Picture 2" descr="Apple might've let “MacOS” rebranding for OS X slip out | Macworld">
            <a:extLst>
              <a:ext uri="{FF2B5EF4-FFF2-40B4-BE49-F238E27FC236}">
                <a16:creationId xmlns:a16="http://schemas.microsoft.com/office/drawing/2014/main" id="{9611C2E3-9315-C746-9AF8-B4F3BB3E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02" y="1354852"/>
            <a:ext cx="1890776" cy="126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4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nl-BE"/>
              <a:t>Linux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/>
              <a:t>Uniek is dat je na het kiezen van Linux</a:t>
            </a:r>
            <a:br>
              <a:rPr lang="nl-BE"/>
            </a:br>
            <a:r>
              <a:rPr lang="nl-BE"/>
              <a:t>een distributie moet kiezen</a:t>
            </a:r>
          </a:p>
          <a:p>
            <a:pPr lvl="1"/>
            <a:r>
              <a:rPr lang="nl-BE">
                <a:latin typeface="Montserrat SemiBold"/>
              </a:rPr>
              <a:t>Verschillende distributies richten zich op</a:t>
            </a:r>
            <a:br>
              <a:rPr lang="nl-BE"/>
            </a:br>
            <a:r>
              <a:rPr lang="nl-BE">
                <a:latin typeface="Montserrat SemiBold"/>
              </a:rPr>
              <a:t>verschillende use-cases, bijv. desktop, server, wetenschap, netwerk, security</a:t>
            </a:r>
            <a:endParaRPr lang="nl-BE"/>
          </a:p>
          <a:p>
            <a:pPr lvl="1"/>
            <a:r>
              <a:rPr lang="nl-BE"/>
              <a:t>Sommige distributies bieden commerciële ondersteuning, de meeste zijn gebaseerd op vrijwilligers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2.3. Keuze van besturingssysteem.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15</a:t>
            </a:fld>
            <a:endParaRPr lang="nl-BE"/>
          </a:p>
        </p:txBody>
      </p:sp>
      <p:pic>
        <p:nvPicPr>
          <p:cNvPr id="5122" name="Picture 2" descr="Linux - Wikipedia">
            <a:extLst>
              <a:ext uri="{FF2B5EF4-FFF2-40B4-BE49-F238E27FC236}">
                <a16:creationId xmlns:a16="http://schemas.microsoft.com/office/drawing/2014/main" id="{24529C90-533F-9649-9137-5D9C44E52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13" y="1354852"/>
            <a:ext cx="1260937" cy="149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53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nl-BE"/>
              <a:t>Red Hat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/>
              <a:t>Richt zich op servertoepassingen zoals web- en bestandsserver.</a:t>
            </a:r>
          </a:p>
          <a:p>
            <a:pPr lvl="1"/>
            <a:endParaRPr lang="nl-BE"/>
          </a:p>
          <a:p>
            <a:pPr lvl="1"/>
            <a:r>
              <a:rPr lang="nl-BE"/>
              <a:t>Brengt Red Hat Enterprise Linux (RHEL) uit, een stabiele distributie met lange releasecycli.</a:t>
            </a:r>
          </a:p>
          <a:p>
            <a:pPr lvl="1"/>
            <a:endParaRPr lang="nl-BE"/>
          </a:p>
          <a:p>
            <a:pPr lvl="1"/>
            <a:r>
              <a:rPr lang="nl-BE">
                <a:latin typeface="Montserrat SemiBold"/>
              </a:rPr>
              <a:t>Sponsort het </a:t>
            </a:r>
            <a:r>
              <a:rPr lang="nl-BE">
                <a:solidFill>
                  <a:srgbClr val="0070C0"/>
                </a:solidFill>
                <a:latin typeface="Montserrat SemiBold"/>
              </a:rPr>
              <a:t>Fedora </a:t>
            </a:r>
            <a:r>
              <a:rPr lang="nl-BE">
                <a:latin typeface="Montserrat SemiBold"/>
              </a:rPr>
              <a:t>Project, een persoonlijk bureaublad met de nieuwste software.</a:t>
            </a:r>
          </a:p>
          <a:p>
            <a:pPr lvl="1"/>
            <a:endParaRPr lang="nl-BE"/>
          </a:p>
          <a:p>
            <a:pPr lvl="1"/>
            <a:r>
              <a:rPr lang="nl-BE">
                <a:solidFill>
                  <a:srgbClr val="0070C0"/>
                </a:solidFill>
                <a:latin typeface="Montserrat SemiBold"/>
              </a:rPr>
              <a:t>CentOS </a:t>
            </a:r>
            <a:r>
              <a:rPr lang="nl-BE">
                <a:latin typeface="Montserrat SemiBold"/>
              </a:rPr>
              <a:t>is een gratis versie van RHEL-software die geen ondersteuning biedt.</a:t>
            </a:r>
          </a:p>
          <a:p>
            <a:pPr lvl="1"/>
            <a:endParaRPr lang="nl-BE"/>
          </a:p>
          <a:p>
            <a:pPr lvl="1"/>
            <a:r>
              <a:rPr lang="nl-BE"/>
              <a:t>Scientific Linux is een distributie voor specifiek gebruik op basis van Red Hat.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2.4. Linux distributies.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16</a:t>
            </a:fld>
            <a:endParaRPr lang="nl-BE"/>
          </a:p>
        </p:txBody>
      </p:sp>
      <p:pic>
        <p:nvPicPr>
          <p:cNvPr id="6146" name="Picture 2" descr="Red Hat en IBM: er verandert niets - AG Connect">
            <a:extLst>
              <a:ext uri="{FF2B5EF4-FFF2-40B4-BE49-F238E27FC236}">
                <a16:creationId xmlns:a16="http://schemas.microsoft.com/office/drawing/2014/main" id="{99274EB3-9161-C241-B0C8-CBCF203E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332" y="506523"/>
            <a:ext cx="1627018" cy="108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1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>
            <a:normAutofit fontScale="55000" lnSpcReduction="20000"/>
          </a:bodyPr>
          <a:lstStyle/>
          <a:p>
            <a:r>
              <a:rPr lang="nl-BE"/>
              <a:t>SUSE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/>
              <a:t>Een van de eerste distributies</a:t>
            </a:r>
          </a:p>
          <a:p>
            <a:pPr lvl="1"/>
            <a:endParaRPr lang="nl-BE"/>
          </a:p>
          <a:p>
            <a:pPr lvl="1"/>
            <a:r>
              <a:rPr lang="nl-BE"/>
              <a:t>Oorspronkelijk afgeleid van Slackware</a:t>
            </a:r>
          </a:p>
          <a:p>
            <a:pPr lvl="1"/>
            <a:endParaRPr lang="nl-BE"/>
          </a:p>
          <a:p>
            <a:pPr lvl="1"/>
            <a:r>
              <a:rPr lang="nl-BE"/>
              <a:t>Bevat eigen code en wordt verkocht als een serverproduct. Sommige modules of add-ons bevatten mogelijks eigen code.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/>
              <a:t>Wordt verkocht als een serverproduct, hoewel er een werkstationversie bestaat.</a:t>
            </a:r>
          </a:p>
          <a:p>
            <a:pPr lvl="1"/>
            <a:endParaRPr lang="nl-BE"/>
          </a:p>
          <a:p>
            <a:pPr lvl="1"/>
            <a:r>
              <a:rPr lang="nl-BE"/>
              <a:t>OpenSUSE is een volledig open, gratis versie met meerdere desktop pakketten.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2.4. Linux distributies.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17</a:t>
            </a:fld>
            <a:endParaRPr lang="nl-BE"/>
          </a:p>
        </p:txBody>
      </p:sp>
      <p:pic>
        <p:nvPicPr>
          <p:cNvPr id="7170" name="Picture 2" descr="SUSE - Wikipedia">
            <a:extLst>
              <a:ext uri="{FF2B5EF4-FFF2-40B4-BE49-F238E27FC236}">
                <a16:creationId xmlns:a16="http://schemas.microsoft.com/office/drawing/2014/main" id="{F39B1557-C483-C749-BEB2-33ED84D7F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05" y="362429"/>
            <a:ext cx="1621645" cy="137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1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nl-BE"/>
              <a:t>Debian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/>
              <a:t>Uitgebracht door een community die het gebruik van open source software bevordert.</a:t>
            </a:r>
          </a:p>
          <a:p>
            <a:pPr lvl="1"/>
            <a:endParaRPr lang="nl-BE"/>
          </a:p>
          <a:p>
            <a:pPr lvl="1"/>
            <a:r>
              <a:rPr lang="nl-BE"/>
              <a:t>Heeft zijn eigen pakketbeheersysteem (apt) uitgevonden op basis van het .deb-bestandsformaat.</a:t>
            </a:r>
          </a:p>
          <a:p>
            <a:pPr lvl="1"/>
            <a:endParaRPr lang="nl-BE"/>
          </a:p>
          <a:p>
            <a:pPr lvl="1"/>
            <a:r>
              <a:rPr lang="nl-BE">
                <a:solidFill>
                  <a:srgbClr val="0070C0"/>
                </a:solidFill>
                <a:latin typeface="Montserrat SemiBold"/>
              </a:rPr>
              <a:t>Ubuntu </a:t>
            </a:r>
            <a:r>
              <a:rPr lang="nl-BE">
                <a:latin typeface="Montserrat SemiBold"/>
              </a:rPr>
              <a:t>is de meest populaire afgeleide distributie, die varianten heeft voor desktop, server en applicaties. Ubuntu biedt ook een LTS-versie (Long Term Support).</a:t>
            </a:r>
          </a:p>
          <a:p>
            <a:pPr lvl="1"/>
            <a:endParaRPr lang="nl-BE"/>
          </a:p>
          <a:p>
            <a:pPr lvl="1"/>
            <a:r>
              <a:rPr lang="nl-BE">
                <a:solidFill>
                  <a:srgbClr val="0070C0"/>
                </a:solidFill>
                <a:latin typeface="Montserrat SemiBold"/>
              </a:rPr>
              <a:t>Linux Mint</a:t>
            </a:r>
            <a:r>
              <a:rPr lang="nl-BE">
                <a:latin typeface="Montserrat SemiBold"/>
              </a:rPr>
              <a:t> is een afgeleide van Ubuntu met verschillende gratis versies, sommige hebben licentiebeperkingen.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2.4. Linux distributies.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18</a:t>
            </a:fld>
            <a:endParaRPr lang="nl-BE"/>
          </a:p>
        </p:txBody>
      </p:sp>
      <p:pic>
        <p:nvPicPr>
          <p:cNvPr id="8198" name="Picture 6" descr="Debian logo vector">
            <a:extLst>
              <a:ext uri="{FF2B5EF4-FFF2-40B4-BE49-F238E27FC236}">
                <a16:creationId xmlns:a16="http://schemas.microsoft.com/office/drawing/2014/main" id="{088077B9-60A9-6B4A-A135-B6116F59C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405" y="238832"/>
            <a:ext cx="1618945" cy="16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40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>
            <a:normAutofit fontScale="92500" lnSpcReduction="20000"/>
          </a:bodyPr>
          <a:lstStyle/>
          <a:p>
            <a:r>
              <a:rPr lang="nl-BE"/>
              <a:t>Android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/>
              <a:t>Biedt een platform voor mobiele gebruikers.</a:t>
            </a:r>
          </a:p>
          <a:p>
            <a:pPr lvl="1"/>
            <a:endParaRPr lang="nl-BE"/>
          </a:p>
          <a:p>
            <a:pPr lvl="1"/>
            <a:r>
              <a:rPr lang="nl-BE"/>
              <a:t>Heeft geen traditionele GNU / Linux-pakketten om het compatibel te maken met desktop.</a:t>
            </a:r>
          </a:p>
          <a:p>
            <a:pPr lvl="1"/>
            <a:endParaRPr lang="nl-BE"/>
          </a:p>
          <a:p>
            <a:pPr lvl="1"/>
            <a:r>
              <a:rPr lang="nl-BE"/>
              <a:t>Gesponsord door Google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2.4. Linux distributies.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19</a:t>
            </a:fld>
            <a:endParaRPr lang="nl-BE"/>
          </a:p>
        </p:txBody>
      </p:sp>
      <p:pic>
        <p:nvPicPr>
          <p:cNvPr id="9218" name="Picture 2" descr="Android (besturingssysteem) - Wikipedia">
            <a:extLst>
              <a:ext uri="{FF2B5EF4-FFF2-40B4-BE49-F238E27FC236}">
                <a16:creationId xmlns:a16="http://schemas.microsoft.com/office/drawing/2014/main" id="{08EA0BA9-B741-5145-BD29-44BD2238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953" y="806450"/>
            <a:ext cx="929397" cy="10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r="6358"/>
          <a:stretch/>
        </p:blipFill>
        <p:spPr>
          <a:xfrm>
            <a:off x="7471" y="0"/>
            <a:ext cx="6618881" cy="51435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4101" cy="51435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85800" y="1726408"/>
            <a:ext cx="7772400" cy="845342"/>
          </a:xfrm>
        </p:spPr>
        <p:txBody>
          <a:bodyPr/>
          <a:lstStyle/>
          <a:p>
            <a:r>
              <a:rPr lang="nl-BE"/>
              <a:t>Computer Systems.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685800" y="2571750"/>
            <a:ext cx="7772400" cy="758328"/>
          </a:xfrm>
        </p:spPr>
        <p:txBody>
          <a:bodyPr/>
          <a:lstStyle/>
          <a:p>
            <a:r>
              <a:rPr lang="nl-BE"/>
              <a:t>Academiejaar 2023 - 2024</a:t>
            </a:r>
            <a:endParaRPr lang="nl-BE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C0367EA-5A1E-634A-9379-C63AF2F15746}"/>
              </a:ext>
            </a:extLst>
          </p:cNvPr>
          <p:cNvSpPr txBox="1"/>
          <p:nvPr/>
        </p:nvSpPr>
        <p:spPr>
          <a:xfrm>
            <a:off x="5230297" y="3498125"/>
            <a:ext cx="23989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>
                <a:solidFill>
                  <a:srgbClr val="F6F6F6"/>
                </a:solidFill>
              </a:rPr>
              <a:t>Nathalie Declercq</a:t>
            </a:r>
          </a:p>
          <a:p>
            <a:pPr algn="r"/>
            <a:r>
              <a:rPr lang="nl-BE" dirty="0">
                <a:solidFill>
                  <a:srgbClr val="F6F6F6"/>
                </a:solidFill>
              </a:rPr>
              <a:t>Karine Van </a:t>
            </a:r>
            <a:r>
              <a:rPr lang="nl-BE" dirty="0" err="1">
                <a:solidFill>
                  <a:srgbClr val="F6F6F6"/>
                </a:solidFill>
              </a:rPr>
              <a:t>Driessche</a:t>
            </a:r>
            <a:endParaRPr lang="nl-BE" dirty="0">
              <a:solidFill>
                <a:srgbClr val="F6F6F6"/>
              </a:solidFill>
            </a:endParaRPr>
          </a:p>
          <a:p>
            <a:pPr algn="r"/>
            <a:r>
              <a:rPr lang="nl-BE" dirty="0">
                <a:solidFill>
                  <a:srgbClr val="F6F6F6"/>
                </a:solidFill>
              </a:rPr>
              <a:t>Steven Van Impe</a:t>
            </a:r>
          </a:p>
          <a:p>
            <a:pPr algn="r"/>
            <a:r>
              <a:rPr lang="nl-BE" dirty="0">
                <a:solidFill>
                  <a:srgbClr val="F6F6F6"/>
                </a:solidFill>
                <a:cs typeface="Arial"/>
              </a:rPr>
              <a:t>Thomas </a:t>
            </a:r>
            <a:r>
              <a:rPr lang="nl-BE" dirty="0" err="1">
                <a:solidFill>
                  <a:srgbClr val="F6F6F6"/>
                </a:solidFill>
                <a:cs typeface="Arial"/>
              </a:rPr>
              <a:t>Clauwaert</a:t>
            </a:r>
            <a:endParaRPr lang="nl-BE" dirty="0">
              <a:solidFill>
                <a:srgbClr val="F6F6F6"/>
              </a:solidFill>
              <a:cs typeface="Arial"/>
            </a:endParaRPr>
          </a:p>
          <a:p>
            <a:pPr algn="r"/>
            <a:r>
              <a:rPr lang="nl-BE" dirty="0">
                <a:solidFill>
                  <a:srgbClr val="F6F6F6"/>
                </a:solidFill>
                <a:cs typeface="Arial"/>
              </a:rPr>
              <a:t>Pieter De Bodt</a:t>
            </a:r>
          </a:p>
        </p:txBody>
      </p:sp>
    </p:spTree>
    <p:extLst>
      <p:ext uri="{BB962C8B-B14F-4D97-AF65-F5344CB8AC3E}">
        <p14:creationId xmlns:p14="http://schemas.microsoft.com/office/powerpoint/2010/main" val="915807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BE"/>
              <a:t>Andere Linux distributies</a:t>
            </a:r>
          </a:p>
          <a:p>
            <a:pPr marL="457200" lvl="1" indent="0">
              <a:buNone/>
            </a:pPr>
            <a:endParaRPr lang="nl-BE"/>
          </a:p>
          <a:p>
            <a:pPr lvl="1"/>
            <a:r>
              <a:rPr lang="nl-BE">
                <a:solidFill>
                  <a:srgbClr val="0070C0"/>
                </a:solidFill>
                <a:latin typeface="Montserrat SemiBold"/>
              </a:rPr>
              <a:t>Raspbian </a:t>
            </a:r>
            <a:r>
              <a:rPr lang="nl-BE">
                <a:latin typeface="Montserrat SemiBold"/>
              </a:rPr>
              <a:t>is een Linux distributie die is ontworpen om op Raspberry Pi hardware te draaien.</a:t>
            </a:r>
          </a:p>
          <a:p>
            <a:pPr lvl="1"/>
            <a:endParaRPr lang="nl-BE"/>
          </a:p>
          <a:p>
            <a:pPr lvl="1"/>
            <a:r>
              <a:rPr lang="nl-BE">
                <a:solidFill>
                  <a:srgbClr val="0070C0"/>
                </a:solidFill>
                <a:latin typeface="Montserrat SemiBold"/>
              </a:rPr>
              <a:t>Linux From Scratch (LFS)</a:t>
            </a:r>
            <a:r>
              <a:rPr lang="nl-BE">
                <a:latin typeface="Montserrat SemiBold"/>
              </a:rPr>
              <a:t> bestaat uit een online boek, broncode en instructies voor het bouwen van een aangepaste Linux distributie.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2.4. Linux distributies.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20</a:t>
            </a:fld>
            <a:endParaRPr lang="nl-BE"/>
          </a:p>
        </p:txBody>
      </p:sp>
      <p:pic>
        <p:nvPicPr>
          <p:cNvPr id="10242" name="Picture 2" descr="Download Raspberry Pi OS for Raspberry Pi">
            <a:extLst>
              <a:ext uri="{FF2B5EF4-FFF2-40B4-BE49-F238E27FC236}">
                <a16:creationId xmlns:a16="http://schemas.microsoft.com/office/drawing/2014/main" id="{2E550D87-D866-BD47-AE3C-E4A74D189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46" y="485873"/>
            <a:ext cx="1619804" cy="11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733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80183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nl-BE">
                <a:latin typeface="Montserrat SemiBold"/>
              </a:rPr>
              <a:t>End User License Agreement (EULA)</a:t>
            </a:r>
          </a:p>
          <a:p>
            <a:pPr lvl="1"/>
            <a:r>
              <a:rPr lang="nl-BE" b="0">
                <a:latin typeface="Montserrat SemiBold"/>
              </a:rPr>
              <a:t>is een juridisch document dat geaccepteerd moet worden voordat de software geïnstalleerd wordt.</a:t>
            </a:r>
            <a:endParaRPr lang="nl-BE">
              <a:latin typeface="Montserrat SemiBold"/>
            </a:endParaRPr>
          </a:p>
          <a:p>
            <a:pPr marL="457200" lvl="1" indent="0">
              <a:buNone/>
            </a:pPr>
            <a:endParaRPr lang="nl-BE" b="0">
              <a:latin typeface="Montserrat SemiBold"/>
            </a:endParaRPr>
          </a:p>
          <a:p>
            <a:r>
              <a:rPr lang="nl-BE">
                <a:latin typeface="Montserrat SemiBold"/>
              </a:rPr>
              <a:t>GNU General Public License version 2 (GPLv2)</a:t>
            </a:r>
          </a:p>
          <a:p>
            <a:pPr lvl="1"/>
            <a:r>
              <a:rPr lang="nl-BE" b="0">
                <a:latin typeface="Montserrat SemiBold"/>
              </a:rPr>
              <a:t>is een licentie waarbij de broncode voor iedereen beschikbaar moet zijn en waarbij iedereen wijzigingen kan aanbrengen. Wijzigingen moeten onder dezelfde licentie vallen.</a:t>
            </a:r>
            <a:endParaRPr lang="nl-BE">
              <a:latin typeface="Montserrat SemiBold"/>
            </a:endParaRPr>
          </a:p>
          <a:p>
            <a:pPr marL="457200" lvl="1" indent="0">
              <a:buNone/>
            </a:pPr>
            <a:endParaRPr lang="nl-BE" b="0">
              <a:latin typeface="Montserrat SemiBold"/>
            </a:endParaRPr>
          </a:p>
          <a:p>
            <a:r>
              <a:rPr lang="nl-BE">
                <a:latin typeface="Montserrat SemiBold"/>
              </a:rPr>
              <a:t>Free and Open Source Software</a:t>
            </a:r>
          </a:p>
          <a:p>
            <a:pPr lvl="1"/>
            <a:r>
              <a:rPr lang="nl-BE" b="0">
                <a:latin typeface="Montserrat SemiBold"/>
              </a:rPr>
              <a:t>is software waarbij iedereen de broncode kan bekijken, wijzigen en opnieuw kan verspreiden.</a:t>
            </a:r>
            <a:endParaRPr lang="nl-BE">
              <a:latin typeface="Montserrat SemiBold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2.5. Open Source licenties.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21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65BFC-37F2-E648-8C28-2719DD45F2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Hoofdstuk 2: Besturingssystemen.</a:t>
            </a:r>
          </a:p>
        </p:txBody>
      </p:sp>
    </p:spTree>
    <p:extLst>
      <p:ext uri="{BB962C8B-B14F-4D97-AF65-F5344CB8AC3E}">
        <p14:creationId xmlns:p14="http://schemas.microsoft.com/office/powerpoint/2010/main" val="401615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268800D-03A5-C14C-9447-8ABE8F23297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nl-BE">
                <a:solidFill>
                  <a:schemeClr val="bg2"/>
                </a:solidFill>
                <a:latin typeface="Montserrat SemiBold"/>
              </a:rPr>
              <a:t>Kan de functie van een besturingssysteem toelichten.</a:t>
            </a:r>
          </a:p>
          <a:p>
            <a:r>
              <a:rPr lang="nl-BE">
                <a:solidFill>
                  <a:schemeClr val="bg2"/>
                </a:solidFill>
                <a:latin typeface="Montserrat SemiBold"/>
              </a:rPr>
              <a:t>Kent het verschil tussen GUI en CLI.</a:t>
            </a:r>
          </a:p>
          <a:p>
            <a:r>
              <a:rPr lang="nl-BE">
                <a:solidFill>
                  <a:schemeClr val="bg2"/>
                </a:solidFill>
                <a:latin typeface="Montserrat SemiBold"/>
              </a:rPr>
              <a:t>Kan een geschikte keuze maken van een besturingssysteem.</a:t>
            </a:r>
          </a:p>
          <a:p>
            <a:r>
              <a:rPr lang="nl-BE">
                <a:solidFill>
                  <a:schemeClr val="bg2"/>
                </a:solidFill>
                <a:latin typeface="Montserrat SemiBold"/>
              </a:rPr>
              <a:t>Kent het concept van Open Source licenties.</a:t>
            </a:r>
            <a:endParaRPr lang="nl-BE">
              <a:solidFill>
                <a:schemeClr val="bg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ED0D5E6-035C-8043-A413-7929DFED8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Doelstellingen.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11CB1E-760F-3E41-A5E5-84560C7B29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0B5870A-2FB6-4249-B68B-2514F97B4B4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A3AB042-0140-F74C-84CF-EF941B74A793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0C9616F-D066-2E43-8EDF-85385F6856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F78AEF-16EB-F040-AD91-F0EF9D53BF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411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7520CED-6F70-BD4D-9635-9D481E1B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nl-BE" b="0"/>
              <a:t>2.1. Wat is een besturingssysteem?</a:t>
            </a:r>
          </a:p>
          <a:p>
            <a:pPr marL="0" indent="0" fontAlgn="base">
              <a:buNone/>
            </a:pPr>
            <a:r>
              <a:rPr lang="nl-BE" b="0"/>
              <a:t>2.2. GUI vs CLI.</a:t>
            </a:r>
          </a:p>
          <a:p>
            <a:pPr marL="0" indent="0" fontAlgn="base">
              <a:buNone/>
            </a:pPr>
            <a:r>
              <a:rPr lang="nl-BE" b="0"/>
              <a:t>2.3. Keuze van besturingssysteem.</a:t>
            </a:r>
          </a:p>
          <a:p>
            <a:pPr marL="0" indent="0" fontAlgn="base">
              <a:buNone/>
            </a:pPr>
            <a:r>
              <a:rPr lang="nl-BE" b="0"/>
              <a:t>2.4. Linux distributies.</a:t>
            </a:r>
          </a:p>
          <a:p>
            <a:pPr marL="0" indent="0" fontAlgn="base">
              <a:buNone/>
            </a:pPr>
            <a:r>
              <a:rPr lang="nl-BE" b="0"/>
              <a:t>2.5. Open Source Licenties</a:t>
            </a:r>
          </a:p>
          <a:p>
            <a:pPr marL="0" indent="0" fontAlgn="base">
              <a:buNone/>
            </a:pPr>
            <a:br>
              <a:rPr lang="nl-BE" b="0"/>
            </a:br>
            <a:r>
              <a:rPr lang="nl-BE" b="0"/>
              <a:t>(Zie ook de cursus “TIN 1 Linux Essentials 2021” op </a:t>
            </a:r>
            <a:r>
              <a:rPr lang="nl-BE" b="0">
                <a:hlinkClick r:id="rId3"/>
              </a:rPr>
              <a:t>NetAcad</a:t>
            </a:r>
            <a:r>
              <a:rPr lang="nl-BE" b="0"/>
              <a:t>, chapter 2 &amp; 3.)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C9F1C7-484A-0946-ABDF-CB3DC7B50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Inhoudsopgave.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3377A10-8BBB-E44C-9EB8-624F5184A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98F8FB1-17A2-5D45-B836-A1F042D2B6A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A129F36-CC78-CC46-B049-EB3587A61AF8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90824F3-6B2A-CA4C-8020-A4288D7C7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8786F5-8315-714A-AD00-80BE778E70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995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5071BD2-6004-4C4C-8A06-99D39661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9508"/>
            <a:ext cx="5085071" cy="29022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 sz="1600"/>
              <a:t>Software die op een computerapparaat wordt uitgevoerd en de hardware- en softwarecomponenten beheert.</a:t>
            </a:r>
          </a:p>
          <a:p>
            <a:pPr marL="0" indent="0">
              <a:buNone/>
            </a:pPr>
            <a:endParaRPr lang="nl-BE" sz="1600"/>
          </a:p>
          <a:p>
            <a:r>
              <a:rPr lang="nl-BE" sz="1600" err="1">
                <a:solidFill>
                  <a:srgbClr val="FF0000"/>
                </a:solidFill>
                <a:latin typeface="Montserrat SemiBold"/>
              </a:rPr>
              <a:t>Scheduling</a:t>
            </a:r>
            <a:r>
              <a:rPr lang="nl-BE" sz="1600">
                <a:latin typeface="Montserrat SemiBold"/>
              </a:rPr>
              <a:t>: programma's die uitgevoerd moeten worden en services aanbieden aan gebruikers of programma’s worden ingepland.</a:t>
            </a:r>
            <a:endParaRPr lang="nl-BE" sz="1600"/>
          </a:p>
          <a:p>
            <a:endParaRPr lang="nl-BE" sz="1600">
              <a:latin typeface="Montserrat SemiBold"/>
            </a:endParaRPr>
          </a:p>
          <a:p>
            <a:r>
              <a:rPr lang="nl-BE" sz="1600"/>
              <a:t>Gewoonlijk afgekort als OS.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CF2293B-55FE-DD4C-862F-19EB3D88A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35706" cy="613093"/>
          </a:xfrm>
        </p:spPr>
        <p:txBody>
          <a:bodyPr/>
          <a:lstStyle/>
          <a:p>
            <a:r>
              <a:rPr lang="nl-BE"/>
              <a:t>2.1. Wat is een besturingssysteem?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6F6DA50-52E8-5F42-B078-61D98B36D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2474A1E-8637-B74B-93B8-AD5C2B900BE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61A3200-0B1B-1843-85D0-F7708C9BF0BC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0A22DA-16F9-8E44-AF86-2AEC7708D94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A323F63-42F3-9949-8EC7-7AEA86AEA2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6</a:t>
            </a:fld>
            <a:endParaRPr lang="nl-BE"/>
          </a:p>
        </p:txBody>
      </p:sp>
      <p:pic>
        <p:nvPicPr>
          <p:cNvPr id="9" name="Google Shape;246;p39">
            <a:extLst>
              <a:ext uri="{FF2B5EF4-FFF2-40B4-BE49-F238E27FC236}">
                <a16:creationId xmlns:a16="http://schemas.microsoft.com/office/drawing/2014/main" id="{8AC89A62-337C-F644-860D-D94C91D991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244" y="1532225"/>
            <a:ext cx="2836800" cy="283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74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5071BD2-6004-4C4C-8A06-99D39661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9" y="1499508"/>
            <a:ext cx="4683627" cy="2902233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nl-BE">
                <a:solidFill>
                  <a:srgbClr val="FF0000"/>
                </a:solidFill>
              </a:rPr>
              <a:t>Hardware</a:t>
            </a:r>
            <a:r>
              <a:rPr lang="nl-BE"/>
              <a:t>:</a:t>
            </a:r>
            <a:br>
              <a:rPr lang="nl-BE"/>
            </a:br>
            <a:r>
              <a:rPr lang="nl-BE"/>
              <a:t>het fysieke deel van een computer inclusief onderliggende elektronica. </a:t>
            </a:r>
          </a:p>
          <a:p>
            <a:pPr marL="0" indent="0">
              <a:buNone/>
            </a:pPr>
            <a:endParaRPr lang="nl-BE"/>
          </a:p>
          <a:p>
            <a:r>
              <a:rPr lang="nl-BE" err="1">
                <a:solidFill>
                  <a:srgbClr val="FF0000"/>
                </a:solidFill>
                <a:latin typeface="Montserrat SemiBold"/>
              </a:rPr>
              <a:t>Kernel</a:t>
            </a:r>
            <a:r>
              <a:rPr lang="nl-BE">
                <a:latin typeface="Montserrat SemiBold"/>
              </a:rPr>
              <a:t>:</a:t>
            </a:r>
            <a:br>
              <a:rPr lang="nl-BE"/>
            </a:br>
            <a:r>
              <a:rPr lang="nl-BE">
                <a:latin typeface="Montserrat SemiBold"/>
              </a:rPr>
              <a:t>vormt de communicatie tussen de hardware en software van een computer en beheert de </a:t>
            </a:r>
            <a:r>
              <a:rPr lang="nl-BE" err="1">
                <a:latin typeface="Montserrat SemiBold"/>
              </a:rPr>
              <a:t>hardwarebronnen</a:t>
            </a:r>
            <a:r>
              <a:rPr lang="nl-BE">
                <a:latin typeface="Montserrat SemiBold"/>
              </a:rPr>
              <a:t>.</a:t>
            </a:r>
          </a:p>
          <a:p>
            <a:endParaRPr lang="nl-BE">
              <a:latin typeface="Montserrat SemiBold"/>
            </a:endParaRPr>
          </a:p>
          <a:p>
            <a:r>
              <a:rPr lang="nl-BE">
                <a:solidFill>
                  <a:srgbClr val="FF0000"/>
                </a:solidFill>
                <a:latin typeface="Montserrat SemiBold"/>
              </a:rPr>
              <a:t>Shell</a:t>
            </a:r>
            <a:r>
              <a:rPr lang="nl-BE">
                <a:latin typeface="Montserrat SemiBold"/>
              </a:rPr>
              <a:t>:</a:t>
            </a:r>
            <a:br>
              <a:rPr lang="nl-BE"/>
            </a:br>
            <a:r>
              <a:rPr lang="nl-BE">
                <a:latin typeface="Montserrat SemiBold"/>
              </a:rPr>
              <a:t>de gebruikersinterface waarmee gebruikers specifieke taken van de computer kunnen aanvragen. Deze verzoeken kunnen worden gedaan via de CLI of GUI.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CF2293B-55FE-DD4C-862F-19EB3D88A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35706" cy="613093"/>
          </a:xfrm>
        </p:spPr>
        <p:txBody>
          <a:bodyPr/>
          <a:lstStyle/>
          <a:p>
            <a:r>
              <a:rPr lang="nl-BE"/>
              <a:t>2.1. Wat is een besturingssysteem?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6F6DA50-52E8-5F42-B078-61D98B36DB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2474A1E-8637-B74B-93B8-AD5C2B900BE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61A3200-0B1B-1843-85D0-F7708C9BF0BC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0A22DA-16F9-8E44-AF86-2AEC7708D94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A323F63-42F3-9949-8EC7-7AEA86AEA2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7</a:t>
            </a:fld>
            <a:endParaRPr lang="nl-BE"/>
          </a:p>
        </p:txBody>
      </p:sp>
      <p:pic>
        <p:nvPicPr>
          <p:cNvPr id="10" name="Afbeelding 9" descr="Afbeelding met klok, computer&#10;&#10;Automatisch gegenereerde beschrijving">
            <a:extLst>
              <a:ext uri="{FF2B5EF4-FFF2-40B4-BE49-F238E27FC236}">
                <a16:creationId xmlns:a16="http://schemas.microsoft.com/office/drawing/2014/main" id="{38509C78-5E64-C24B-9995-B8064FF3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31" y="1720373"/>
            <a:ext cx="3076313" cy="17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5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F2091-ED69-C545-9DC5-B8F909E39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2.2. GUI vs CLI.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4F9F26A-95B7-0C45-B35F-6F05C821D7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/>
              <a:t>GUI</a:t>
            </a:r>
            <a:br>
              <a:rPr lang="nl-BE"/>
            </a:br>
            <a:r>
              <a:rPr lang="nl-BE"/>
              <a:t>= Grafische gebruikersinterface</a:t>
            </a:r>
            <a:br>
              <a:rPr lang="nl-BE"/>
            </a:br>
            <a:r>
              <a:rPr lang="nl-BE"/>
              <a:t>(Graphical User Interface)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A662ABA-A666-884E-B799-758DAF7878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/>
              <a:t>CLI</a:t>
            </a:r>
            <a:br>
              <a:rPr lang="nl-BE"/>
            </a:br>
            <a:r>
              <a:rPr lang="nl-BE"/>
              <a:t>= Commando-regel interface</a:t>
            </a:r>
            <a:br>
              <a:rPr lang="nl-BE"/>
            </a:br>
            <a:r>
              <a:rPr lang="nl-BE"/>
              <a:t>(Command-Line Interface)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DEF2CF7-3911-964C-8E32-66009C596B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8" name="Tijdelijke aanduiding voor datum 7">
            <a:extLst>
              <a:ext uri="{FF2B5EF4-FFF2-40B4-BE49-F238E27FC236}">
                <a16:creationId xmlns:a16="http://schemas.microsoft.com/office/drawing/2014/main" id="{1E657F89-02C1-494C-86AE-4921DB7BB4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D90D546-FF29-A341-BB8D-F06895DD4483}" type="datetime1">
              <a:rPr lang="nl-BE" smtClean="0"/>
              <a:t>19/09/2023</a:t>
            </a:fld>
            <a:endParaRPr lang="nl-BE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AE9A5AB9-281F-224E-8F49-1B039D477CB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8C979FB5-7380-B542-B491-59640ADC2A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8</a:t>
            </a:fld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2E4368-A875-A440-9D34-3D545C909059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2641"/>
          <a:stretch>
            <a:fillRect/>
          </a:stretch>
        </p:blipFill>
        <p:spPr bwMode="auto">
          <a:xfrm>
            <a:off x="4770437" y="2572018"/>
            <a:ext cx="2379707" cy="181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A3CCAF-DA47-124F-9405-0999DA9A3E1D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 bwMode="auto">
          <a:xfrm>
            <a:off x="985837" y="2572018"/>
            <a:ext cx="2379707" cy="181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D89B764-B2C2-5A44-8139-82A6DC1E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BE"/>
              <a:t>De 3 belangrijkste besturingssystemen vandaag zijn:</a:t>
            </a:r>
          </a:p>
          <a:p>
            <a:pPr lvl="1"/>
            <a:r>
              <a:rPr lang="nl-BE"/>
              <a:t>Microsoft Windows</a:t>
            </a:r>
          </a:p>
          <a:p>
            <a:pPr lvl="1"/>
            <a:r>
              <a:rPr lang="nl-BE"/>
              <a:t>Apple macOS</a:t>
            </a:r>
          </a:p>
          <a:p>
            <a:pPr lvl="1"/>
            <a:r>
              <a:rPr lang="nl-BE"/>
              <a:t>Linux</a:t>
            </a:r>
          </a:p>
          <a:p>
            <a:pPr marL="457200" lvl="1" indent="0">
              <a:buNone/>
            </a:pPr>
            <a:endParaRPr lang="nl-BE"/>
          </a:p>
          <a:p>
            <a:r>
              <a:rPr lang="nl-BE"/>
              <a:t>Enkel Microsoft Windows heeft zijn eigen code en is niet gebaseerd op Unix of Linux.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0E2B3-2415-3E43-9D64-6ACCF36C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843140" cy="613093"/>
          </a:xfrm>
        </p:spPr>
        <p:txBody>
          <a:bodyPr/>
          <a:lstStyle/>
          <a:p>
            <a:r>
              <a:rPr lang="nl-BE"/>
              <a:t>2.3. Keuze van besturingssysteem.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0DA69-6275-6449-A120-9A690464F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/>
              <a:t>Besturingssystemen.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181E9D-5571-6640-A22F-3E0204B2C1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996961-2773-C649-BDB2-D9BAD46E6C5F}" type="datetime1">
              <a:rPr lang="nl-BE" smtClean="0"/>
              <a:t>19/09/2023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ABDEA3-ADC5-1A4B-888F-947D0B3005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nl-BE"/>
              <a:t>Computer Systems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5A81E3-8DD5-9441-8AF3-A198773AC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EEF914-8D73-5B41-B290-03D35A232D30}" type="slidenum">
              <a:rPr lang="nl-BE" smtClean="0"/>
              <a:t>9</a:t>
            </a:fld>
            <a:endParaRPr lang="nl-BE"/>
          </a:p>
        </p:txBody>
      </p:sp>
      <p:pic>
        <p:nvPicPr>
          <p:cNvPr id="8" name="Google Shape;260;p40">
            <a:extLst>
              <a:ext uri="{FF2B5EF4-FFF2-40B4-BE49-F238E27FC236}">
                <a16:creationId xmlns:a16="http://schemas.microsoft.com/office/drawing/2014/main" id="{82226B7F-BC68-4142-9349-F09C83C6637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908" y="3615183"/>
            <a:ext cx="2988000" cy="1079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47845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_template - kopie.pptx" id="{D7FA1453-3471-430B-A1AD-B8124E043D4F}" vid="{0AFD6EF6-68DC-4EAD-A60A-445247A1A227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D4E445154A9645BC81502D0650DAF4" ma:contentTypeVersion="12" ma:contentTypeDescription="Een nieuw document maken." ma:contentTypeScope="" ma:versionID="df522e1986bba780ce03fe745ce8b0f2">
  <xsd:schema xmlns:xsd="http://www.w3.org/2001/XMLSchema" xmlns:xs="http://www.w3.org/2001/XMLSchema" xmlns:p="http://schemas.microsoft.com/office/2006/metadata/properties" xmlns:ns2="28b162e1-9138-42c5-826d-ca522cd956e0" xmlns:ns3="0f9dbb22-d004-40a7-8ba2-e0cd235fcbcc" targetNamespace="http://schemas.microsoft.com/office/2006/metadata/properties" ma:root="true" ma:fieldsID="419050390b2102f4b0315997ad75adee" ns2:_="" ns3:_="">
    <xsd:import namespace="28b162e1-9138-42c5-826d-ca522cd956e0"/>
    <xsd:import namespace="0f9dbb22-d004-40a7-8ba2-e0cd235fcb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162e1-9138-42c5-826d-ca522cd9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dbb22-d004-40a7-8ba2-e0cd235fcb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4517C9-1E7B-4EBE-91E8-ED418EBD2BBE}">
  <ds:schemaRefs>
    <ds:schemaRef ds:uri="0f9dbb22-d004-40a7-8ba2-e0cd235fcbcc"/>
    <ds:schemaRef ds:uri="28b162e1-9138-42c5-826d-ca522cd956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EC20A4-5B69-4E4C-8065-B85A70751668}">
  <ds:schemaRefs>
    <ds:schemaRef ds:uri="http://purl.org/dc/dcmitype/"/>
    <ds:schemaRef ds:uri="http://schemas.microsoft.com/office/2006/documentManagement/types"/>
    <ds:schemaRef ds:uri="0f9dbb22-d004-40a7-8ba2-e0cd235fcbcc"/>
    <ds:schemaRef ds:uri="http://schemas.microsoft.com/office/2006/metadata/properties"/>
    <ds:schemaRef ds:uri="28b162e1-9138-42c5-826d-ca522cd956e0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7457D10-A9E3-4CA9-9930-F9531D70B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HOGENT</Template>
  <TotalTime>2</TotalTime>
  <Words>1070</Words>
  <Application>Microsoft Office PowerPoint</Application>
  <PresentationFormat>Diavoorstelling (16:9)</PresentationFormat>
  <Paragraphs>234</Paragraphs>
  <Slides>21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6" baseType="lpstr">
      <vt:lpstr>Montserrat ExtraBold</vt:lpstr>
      <vt:lpstr>Montserrat SemiBold</vt:lpstr>
      <vt:lpstr>Arial</vt:lpstr>
      <vt:lpstr>Calibri</vt:lpstr>
      <vt:lpstr>Kantoorthema</vt:lpstr>
      <vt:lpstr>PowerPoint-presentatie</vt:lpstr>
      <vt:lpstr>Computer Systems.</vt:lpstr>
      <vt:lpstr>Hoofdstuk 2: Besturingssystemen.</vt:lpstr>
      <vt:lpstr>Doelstellingen.</vt:lpstr>
      <vt:lpstr>Inhoudsopgave.</vt:lpstr>
      <vt:lpstr>2.1. Wat is een besturingssysteem?</vt:lpstr>
      <vt:lpstr>2.1. Wat is een besturingssysteem?</vt:lpstr>
      <vt:lpstr>2.2. GUI vs CLI.</vt:lpstr>
      <vt:lpstr>2.3. Keuze van besturingssysteem.</vt:lpstr>
      <vt:lpstr>2.3. Keuze van besturingssysteem.</vt:lpstr>
      <vt:lpstr>2.3. Keuze van besturingssysteem.</vt:lpstr>
      <vt:lpstr>2.3. Keuze van besturingssysteem.</vt:lpstr>
      <vt:lpstr>2.3. Keuze van besturingssysteem.</vt:lpstr>
      <vt:lpstr>2.3. Keuze van besturingssysteem.</vt:lpstr>
      <vt:lpstr>2.3. Keuze van besturingssysteem.</vt:lpstr>
      <vt:lpstr>2.4. Linux distributies.</vt:lpstr>
      <vt:lpstr>2.4. Linux distributies.</vt:lpstr>
      <vt:lpstr>2.4. Linux distributies.</vt:lpstr>
      <vt:lpstr>2.4. Linux distributies.</vt:lpstr>
      <vt:lpstr>2.4. Linux distributies.</vt:lpstr>
      <vt:lpstr>2.5. Open Source licenties.</vt:lpstr>
    </vt:vector>
  </TitlesOfParts>
  <Company>Hogeschool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Cyr De Rycke</dc:creator>
  <cp:lastModifiedBy>Nathalie Declercq</cp:lastModifiedBy>
  <cp:revision>4</cp:revision>
  <cp:lastPrinted>2020-09-22T15:46:59Z</cp:lastPrinted>
  <dcterms:created xsi:type="dcterms:W3CDTF">2018-08-07T08:19:18Z</dcterms:created>
  <dcterms:modified xsi:type="dcterms:W3CDTF">2023-09-19T13:54:20Z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0x01010078D4E445154A9645BC81502D0650DAF4</vt:lpwstr>
  </property>
</Properties>
</file>